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4" r:id="rId4"/>
  </p:sldMasterIdLst>
  <p:notesMasterIdLst>
    <p:notesMasterId r:id="rId13"/>
  </p:notesMasterIdLst>
  <p:handoutMasterIdLst>
    <p:handoutMasterId r:id="rId14"/>
  </p:handoutMasterIdLst>
  <p:sldIdLst>
    <p:sldId id="295" r:id="rId5"/>
    <p:sldId id="296" r:id="rId6"/>
    <p:sldId id="297" r:id="rId7"/>
    <p:sldId id="299" r:id="rId8"/>
    <p:sldId id="298" r:id="rId9"/>
    <p:sldId id="286" r:id="rId10"/>
    <p:sldId id="303" r:id="rId11"/>
    <p:sldId id="28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1293" autoAdjust="0"/>
  </p:normalViewPr>
  <p:slideViewPr>
    <p:cSldViewPr snapToGrid="0">
      <p:cViewPr varScale="1">
        <p:scale>
          <a:sx n="75" d="100"/>
          <a:sy n="75" d="100"/>
        </p:scale>
        <p:origin x="90" y="390"/>
      </p:cViewPr>
      <p:guideLst/>
    </p:cSldViewPr>
  </p:slideViewPr>
  <p:outlineViewPr>
    <p:cViewPr>
      <p:scale>
        <a:sx n="33" d="100"/>
        <a:sy n="33" d="100"/>
      </p:scale>
      <p:origin x="0" y="-489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81869F-F6FC-6A0D-CE07-6B540E550E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A6B6C1-6185-79F5-23C8-927538634E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41E86C-C6B4-424D-8295-67D3386172F0}" type="datetimeFigureOut">
              <a:rPr lang="en-US" smtClean="0"/>
              <a:t>2/23/2025</a:t>
            </a:fld>
            <a:endParaRPr lang="en-US" dirty="0"/>
          </a:p>
        </p:txBody>
      </p:sp>
      <p:sp>
        <p:nvSpPr>
          <p:cNvPr id="4" name="Footer Placeholder 3">
            <a:extLst>
              <a:ext uri="{FF2B5EF4-FFF2-40B4-BE49-F238E27FC236}">
                <a16:creationId xmlns:a16="http://schemas.microsoft.com/office/drawing/2014/main" id="{D875153B-EAEA-CF1E-30D7-16C2E64586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B72AFB7-47EE-893B-5887-BDC37DCA5F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F94707-CAF6-40B0-A7EA-C5F3C63CBD6B}" type="slidenum">
              <a:rPr lang="en-US" smtClean="0"/>
              <a:t>‹#›</a:t>
            </a:fld>
            <a:endParaRPr lang="en-US" dirty="0"/>
          </a:p>
        </p:txBody>
      </p:sp>
    </p:spTree>
    <p:extLst>
      <p:ext uri="{BB962C8B-B14F-4D97-AF65-F5344CB8AC3E}">
        <p14:creationId xmlns:p14="http://schemas.microsoft.com/office/powerpoint/2010/main" val="4033411212"/>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eg>
</file>

<file path=ppt/media/image4.jpe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2/23/2025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a:t>
            </a:fld>
            <a:endParaRPr lang="en-US" dirty="0"/>
          </a:p>
        </p:txBody>
      </p:sp>
    </p:spTree>
    <p:extLst>
      <p:ext uri="{BB962C8B-B14F-4D97-AF65-F5344CB8AC3E}">
        <p14:creationId xmlns:p14="http://schemas.microsoft.com/office/powerpoint/2010/main" val="245177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a:t>
            </a:fld>
            <a:endParaRPr lang="en-US" dirty="0"/>
          </a:p>
        </p:txBody>
      </p:sp>
    </p:spTree>
    <p:extLst>
      <p:ext uri="{BB962C8B-B14F-4D97-AF65-F5344CB8AC3E}">
        <p14:creationId xmlns:p14="http://schemas.microsoft.com/office/powerpoint/2010/main" val="303961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3</a:t>
            </a:fld>
            <a:endParaRPr lang="en-US" dirty="0"/>
          </a:p>
        </p:txBody>
      </p:sp>
    </p:spTree>
    <p:extLst>
      <p:ext uri="{BB962C8B-B14F-4D97-AF65-F5344CB8AC3E}">
        <p14:creationId xmlns:p14="http://schemas.microsoft.com/office/powerpoint/2010/main" val="1184177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4</a:t>
            </a:fld>
            <a:endParaRPr lang="en-US" dirty="0"/>
          </a:p>
        </p:txBody>
      </p:sp>
    </p:spTree>
    <p:extLst>
      <p:ext uri="{BB962C8B-B14F-4D97-AF65-F5344CB8AC3E}">
        <p14:creationId xmlns:p14="http://schemas.microsoft.com/office/powerpoint/2010/main" val="2279267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5</a:t>
            </a:fld>
            <a:endParaRPr lang="en-US" dirty="0"/>
          </a:p>
        </p:txBody>
      </p:sp>
    </p:spTree>
    <p:extLst>
      <p:ext uri="{BB962C8B-B14F-4D97-AF65-F5344CB8AC3E}">
        <p14:creationId xmlns:p14="http://schemas.microsoft.com/office/powerpoint/2010/main" val="20051488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6</a:t>
            </a:fld>
            <a:endParaRPr lang="en-US" dirty="0"/>
          </a:p>
        </p:txBody>
      </p:sp>
    </p:spTree>
    <p:extLst>
      <p:ext uri="{BB962C8B-B14F-4D97-AF65-F5344CB8AC3E}">
        <p14:creationId xmlns:p14="http://schemas.microsoft.com/office/powerpoint/2010/main" val="3168907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7</a:t>
            </a:fld>
            <a:endParaRPr lang="en-US" dirty="0"/>
          </a:p>
        </p:txBody>
      </p:sp>
    </p:spTree>
    <p:extLst>
      <p:ext uri="{BB962C8B-B14F-4D97-AF65-F5344CB8AC3E}">
        <p14:creationId xmlns:p14="http://schemas.microsoft.com/office/powerpoint/2010/main" val="4001584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8</a:t>
            </a:fld>
            <a:endParaRPr lang="en-US" dirty="0"/>
          </a:p>
        </p:txBody>
      </p:sp>
    </p:spTree>
    <p:extLst>
      <p:ext uri="{BB962C8B-B14F-4D97-AF65-F5344CB8AC3E}">
        <p14:creationId xmlns:p14="http://schemas.microsoft.com/office/powerpoint/2010/main" val="27463753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263674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19895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54591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548640" anchor="b" anchorCtr="0">
            <a:noAutofit/>
          </a:bodyPr>
          <a:lstStyle>
            <a:lvl1pPr>
              <a:defRPr/>
            </a:lvl1pPr>
          </a:lstStyle>
          <a:p>
            <a:r>
              <a:rPr lang="en-US" sz="5400" dirty="0">
                <a:solidFill>
                  <a:schemeClr val="tx1"/>
                </a:solidFill>
              </a:rPr>
              <a:t>Click to add title</a:t>
            </a:r>
          </a:p>
        </p:txBody>
      </p:sp>
    </p:spTree>
    <p:extLst>
      <p:ext uri="{BB962C8B-B14F-4D97-AF65-F5344CB8AC3E}">
        <p14:creationId xmlns:p14="http://schemas.microsoft.com/office/powerpoint/2010/main" val="678344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08201"/>
            <a:ext cx="10058399" cy="3760891"/>
          </a:xfrm>
        </p:spPr>
        <p:txBody>
          <a:bodyPr lIns="91440">
            <a:normAutofit/>
          </a:bodyPr>
          <a:lstStyle>
            <a:lvl1pPr marL="347472" indent="-347472">
              <a:spcBef>
                <a:spcPts val="1200"/>
              </a:spcBef>
              <a:spcAft>
                <a:spcPts val="200"/>
              </a:spcAft>
              <a:buFont typeface="Arial" panose="020B0604020202020204" pitchFamily="34" charset="0"/>
              <a:buChar char="•"/>
              <a:defRPr sz="3000"/>
            </a:lvl1pPr>
            <a:lvl2pPr>
              <a:spcBef>
                <a:spcPts val="1200"/>
              </a:spcBef>
              <a:spcAft>
                <a:spcPts val="200"/>
              </a:spcAft>
              <a:defRPr sz="3000"/>
            </a:lvl2pPr>
            <a:lvl3pPr>
              <a:spcBef>
                <a:spcPts val="1200"/>
              </a:spcBef>
              <a:spcAft>
                <a:spcPts val="200"/>
              </a:spcAft>
              <a:defRPr sz="3000"/>
            </a:lvl3pPr>
            <a:lvl4pPr>
              <a:spcBef>
                <a:spcPts val="1200"/>
              </a:spcBef>
              <a:spcAft>
                <a:spcPts val="200"/>
              </a:spcAft>
              <a:defRPr sz="3000"/>
            </a:lvl4pPr>
            <a:lvl5pPr>
              <a:spcBef>
                <a:spcPts val="1200"/>
              </a:spcBef>
              <a:spcAft>
                <a:spcPts val="200"/>
              </a:spcAft>
              <a:defRPr sz="3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164815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4654297" y="2705101"/>
            <a:ext cx="7537703" cy="2926080"/>
          </a:xfrm>
          <a:solidFill>
            <a:schemeClr val="bg1">
              <a:alpha val="93000"/>
            </a:schemeClr>
          </a:solidFill>
        </p:spPr>
        <p:txBody>
          <a:bodyPr lIns="822960" tIns="274320" rIns="822960" bIns="548640" anchor="b" anchorCtr="0">
            <a:noAutofit/>
          </a:bodyPr>
          <a:lstStyle>
            <a:lvl1pPr>
              <a:lnSpc>
                <a:spcPct val="80000"/>
              </a:lnSpc>
              <a:defRPr sz="4800"/>
            </a:lvl1pPr>
          </a:lstStyle>
          <a:p>
            <a:r>
              <a:rPr lang="en-US" sz="5400" dirty="0">
                <a:solidFill>
                  <a:schemeClr val="tx1"/>
                </a:solidFill>
              </a:rPr>
              <a:t>Click to add title</a:t>
            </a:r>
          </a:p>
        </p:txBody>
      </p:sp>
    </p:spTree>
    <p:extLst>
      <p:ext uri="{BB962C8B-B14F-4D97-AF65-F5344CB8AC3E}">
        <p14:creationId xmlns:p14="http://schemas.microsoft.com/office/powerpoint/2010/main" val="21436810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Content 3">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82849"/>
            <a:ext cx="10058399" cy="3956692"/>
          </a:xfrm>
        </p:spPr>
        <p:txBody>
          <a:bodyPr lIns="91440">
            <a:normAutofit/>
          </a:bodyPr>
          <a:lstStyle>
            <a:lvl1pPr marL="0" indent="0">
              <a:spcBef>
                <a:spcPts val="1200"/>
              </a:spcBef>
              <a:spcAft>
                <a:spcPts val="200"/>
              </a:spcAft>
              <a:buFont typeface="Arial" panose="020B0604020202020204" pitchFamily="34" charset="0"/>
              <a:buNone/>
              <a:defRPr sz="2400"/>
            </a:lvl1pPr>
            <a:lvl2pPr marL="384048" indent="-182880">
              <a:spcBef>
                <a:spcPts val="1200"/>
              </a:spcBef>
              <a:spcAft>
                <a:spcPts val="200"/>
              </a:spcAft>
              <a:buClr>
                <a:schemeClr val="accent2"/>
              </a:buClr>
              <a:buFont typeface="Arial" panose="020B0604020202020204" pitchFamily="34" charset="0"/>
              <a:buChar char="•"/>
              <a:defRPr sz="2400"/>
            </a:lvl2pPr>
            <a:lvl3pPr>
              <a:spcBef>
                <a:spcPts val="1200"/>
              </a:spcBef>
              <a:spcAft>
                <a:spcPts val="200"/>
              </a:spcAft>
              <a:defRPr sz="2400"/>
            </a:lvl3pPr>
            <a:lvl4pPr>
              <a:spcBef>
                <a:spcPts val="1200"/>
              </a:spcBef>
              <a:spcAft>
                <a:spcPts val="200"/>
              </a:spcAft>
              <a:defRPr sz="2400"/>
            </a:lvl4pPr>
            <a:lvl5pPr>
              <a:spcBef>
                <a:spcPts val="1200"/>
              </a:spcBef>
              <a:spcAft>
                <a:spcPts val="200"/>
              </a:spcAft>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0053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822960" anchor="b" anchorCtr="0">
            <a:noAutofit/>
          </a:bodyPr>
          <a:lstStyle>
            <a:lvl1pPr>
              <a:defRPr sz="4800"/>
            </a:lvl1pPr>
          </a:lstStyle>
          <a:p>
            <a:r>
              <a:rPr lang="en-US" sz="5400" dirty="0">
                <a:solidFill>
                  <a:schemeClr val="tx1"/>
                </a:solidFill>
              </a:rPr>
              <a:t>Click to add title</a:t>
            </a:r>
          </a:p>
        </p:txBody>
      </p:sp>
      <p:sp>
        <p:nvSpPr>
          <p:cNvPr id="9" name="Subtitle 2">
            <a:extLst>
              <a:ext uri="{FF2B5EF4-FFF2-40B4-BE49-F238E27FC236}">
                <a16:creationId xmlns:a16="http://schemas.microsoft.com/office/drawing/2014/main" id="{79DF17D8-A326-44D6-A77D-42DA99E92786}"/>
              </a:ext>
            </a:extLst>
          </p:cNvPr>
          <p:cNvSpPr>
            <a:spLocks noGrp="1"/>
          </p:cNvSpPr>
          <p:nvPr>
            <p:ph type="subTitle" idx="1" hasCustomPrompt="1"/>
          </p:nvPr>
        </p:nvSpPr>
        <p:spPr>
          <a:xfrm>
            <a:off x="845389" y="4735798"/>
            <a:ext cx="6692313" cy="845849"/>
          </a:xfrm>
        </p:spPr>
        <p:txBody>
          <a:bodyPr>
            <a:normAutofit/>
          </a:bodyPr>
          <a:lstStyle>
            <a:lvl1pPr marL="0" indent="0">
              <a:buNone/>
              <a:defRPr sz="2400"/>
            </a:lvl1pPr>
          </a:lstStyle>
          <a:p>
            <a:r>
              <a:rPr lang="en-US" dirty="0">
                <a:solidFill>
                  <a:schemeClr val="tx1"/>
                </a:solidFill>
              </a:rPr>
              <a:t>Click to add subtitle</a:t>
            </a:r>
          </a:p>
        </p:txBody>
      </p:sp>
    </p:spTree>
    <p:extLst>
      <p:ext uri="{BB962C8B-B14F-4D97-AF65-F5344CB8AC3E}">
        <p14:creationId xmlns:p14="http://schemas.microsoft.com/office/powerpoint/2010/main" val="14767523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nd 2 Columns">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1" y="2183367"/>
            <a:ext cx="4998720"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Content Placeholder 11">
            <a:extLst>
              <a:ext uri="{FF2B5EF4-FFF2-40B4-BE49-F238E27FC236}">
                <a16:creationId xmlns:a16="http://schemas.microsoft.com/office/drawing/2014/main" id="{BEAF6B01-7E55-3A14-DE85-588680B0910B}"/>
              </a:ext>
            </a:extLst>
          </p:cNvPr>
          <p:cNvSpPr>
            <a:spLocks noGrp="1"/>
          </p:cNvSpPr>
          <p:nvPr>
            <p:ph idx="13" hasCustomPrompt="1"/>
          </p:nvPr>
        </p:nvSpPr>
        <p:spPr>
          <a:xfrm>
            <a:off x="6503438" y="2183367"/>
            <a:ext cx="4672294"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513635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Title and Content and 2 Columns Left 1">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p:nvPr>
        </p:nvSpPr>
        <p:spPr>
          <a:xfrm>
            <a:off x="5131676" y="286603"/>
            <a:ext cx="6024004" cy="1788527"/>
          </a:xfrm>
        </p:spPr>
        <p:txBody>
          <a:bodyPr/>
          <a:lstStyle>
            <a:lvl1pPr>
              <a:defRPr/>
            </a:lvl1pPr>
          </a:lstStyle>
          <a:p>
            <a:r>
              <a:rPr lang="en-US"/>
              <a:t>Click to edit Master title style</a:t>
            </a:r>
            <a:endParaRPr lang="en-US" dirty="0"/>
          </a:p>
        </p:txBody>
      </p:sp>
      <p:cxnSp>
        <p:nvCxnSpPr>
          <p:cNvPr id="16" name="Straight Connector 15">
            <a:extLst>
              <a:ext uri="{FF2B5EF4-FFF2-40B4-BE49-F238E27FC236}">
                <a16:creationId xmlns:a16="http://schemas.microsoft.com/office/drawing/2014/main" id="{C6487FB7-F6EE-0454-5FB0-228B2EBCBD55}"/>
              </a:ext>
              <a:ext uri="{C183D7F6-B498-43B3-948B-1728B52AA6E4}">
                <adec:decorative xmlns:adec="http://schemas.microsoft.com/office/drawing/2017/decorative" val="1"/>
              </a:ext>
            </a:extLst>
          </p:cNvPr>
          <p:cNvCxnSpPr>
            <a:cxnSpLocks/>
          </p:cNvCxnSpPr>
          <p:nvPr userDrawn="1"/>
        </p:nvCxnSpPr>
        <p:spPr>
          <a:xfrm>
            <a:off x="5130366" y="2166571"/>
            <a:ext cx="6030126"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0">
            <a:extLst>
              <a:ext uri="{FF2B5EF4-FFF2-40B4-BE49-F238E27FC236}">
                <a16:creationId xmlns:a16="http://schemas.microsoft.com/office/drawing/2014/main" id="{7E27ABCA-7CD7-B1C6-D787-E3B8959F7FE4}"/>
              </a:ext>
            </a:extLst>
          </p:cNvPr>
          <p:cNvSpPr>
            <a:spLocks noGrp="1"/>
          </p:cNvSpPr>
          <p:nvPr>
            <p:ph sz="quarter" idx="15" hasCustomPrompt="1"/>
          </p:nvPr>
        </p:nvSpPr>
        <p:spPr>
          <a:xfrm>
            <a:off x="639763" y="287338"/>
            <a:ext cx="4067175" cy="2801123"/>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639763" y="3416796"/>
            <a:ext cx="4067175" cy="2801124"/>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5131676" y="2258012"/>
            <a:ext cx="6024003" cy="3959908"/>
          </a:xfrm>
        </p:spPr>
        <p:txBody>
          <a:bodyPr lIns="91440">
            <a:normAutofit/>
          </a:bodyPr>
          <a:lstStyle>
            <a:lvl1pPr marL="0" indent="0">
              <a:spcBef>
                <a:spcPts val="1200"/>
              </a:spcBef>
              <a:spcAft>
                <a:spcPts val="200"/>
              </a:spcAft>
              <a:buNone/>
              <a:defRPr sz="2400"/>
            </a:lvl1pPr>
            <a:lvl2pPr>
              <a:spcBef>
                <a:spcPts val="1200"/>
              </a:spcBef>
              <a:spcAft>
                <a:spcPts val="200"/>
              </a:spcAft>
              <a:defRPr sz="2000"/>
            </a:lvl2pPr>
            <a:lvl3pPr>
              <a:spcBef>
                <a:spcPts val="1200"/>
              </a:spcBef>
              <a:spcAft>
                <a:spcPts val="200"/>
              </a:spcAft>
              <a:defRPr sz="1600"/>
            </a:lvl3pPr>
            <a:lvl4pPr>
              <a:spcBef>
                <a:spcPts val="1200"/>
              </a:spcBef>
              <a:spcAft>
                <a:spcPts val="200"/>
              </a:spcAft>
              <a:defRPr sz="1600"/>
            </a:lvl4pPr>
            <a:lvl5pPr>
              <a:spcBef>
                <a:spcPts val="1200"/>
              </a:spcBef>
              <a:spcAft>
                <a:spcPts val="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59250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Final 1">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3DE7C46-EBCB-4558-B868-C6E743BAE1A2}"/>
              </a:ext>
              <a:ext uri="{C183D7F6-B498-43B3-948B-1728B52AA6E4}">
                <adec:decorative xmlns:adec="http://schemas.microsoft.com/office/drawing/2017/decorative" val="1"/>
              </a:ext>
            </a:extLst>
          </p:cNvPr>
          <p:cNvSpPr/>
          <p:nvPr userDrawn="1"/>
        </p:nvSpPr>
        <p:spPr>
          <a:xfrm>
            <a:off x="707474" y="640080"/>
            <a:ext cx="7229518" cy="511386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8">
            <a:extLst>
              <a:ext uri="{FF2B5EF4-FFF2-40B4-BE49-F238E27FC236}">
                <a16:creationId xmlns:a16="http://schemas.microsoft.com/office/drawing/2014/main" id="{ED5FBCAA-65CF-CE8D-2A57-F07A559D6169}"/>
              </a:ext>
            </a:extLst>
          </p:cNvPr>
          <p:cNvSpPr>
            <a:spLocks noGrp="1"/>
          </p:cNvSpPr>
          <p:nvPr>
            <p:ph type="title" hasCustomPrompt="1"/>
          </p:nvPr>
        </p:nvSpPr>
        <p:spPr>
          <a:xfrm>
            <a:off x="1035051" y="839520"/>
            <a:ext cx="6546596" cy="1729252"/>
          </a:xfrm>
        </p:spPr>
        <p:txBody>
          <a:bodyPr lIns="182880">
            <a:normAutofit/>
          </a:bodyPr>
          <a:lstStyle>
            <a:lvl1pPr>
              <a:defRPr sz="4800">
                <a:solidFill>
                  <a:schemeClr val="bg1"/>
                </a:solidFill>
              </a:defRPr>
            </a:lvl1pPr>
          </a:lstStyle>
          <a:p>
            <a:r>
              <a:rPr lang="en-US" dirty="0"/>
              <a:t>Click to add title</a:t>
            </a:r>
          </a:p>
        </p:txBody>
      </p:sp>
      <p:sp>
        <p:nvSpPr>
          <p:cNvPr id="5" name="Content Placeholder 6">
            <a:extLst>
              <a:ext uri="{FF2B5EF4-FFF2-40B4-BE49-F238E27FC236}">
                <a16:creationId xmlns:a16="http://schemas.microsoft.com/office/drawing/2014/main" id="{AA471100-D8FC-C6A3-1AB4-9E0BBF5AA83E}"/>
              </a:ext>
            </a:extLst>
          </p:cNvPr>
          <p:cNvSpPr>
            <a:spLocks noGrp="1"/>
          </p:cNvSpPr>
          <p:nvPr>
            <p:ph sz="quarter" idx="17" hasCustomPrompt="1"/>
          </p:nvPr>
        </p:nvSpPr>
        <p:spPr>
          <a:xfrm>
            <a:off x="1035050" y="2878052"/>
            <a:ext cx="3152775" cy="2557463"/>
          </a:xfrm>
        </p:spPr>
        <p:txBody>
          <a:bodyPr lIns="91440"/>
          <a:lstStyle>
            <a:lvl1pPr marL="0" indent="0">
              <a:buNone/>
              <a:defRPr sz="24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6">
            <a:extLst>
              <a:ext uri="{FF2B5EF4-FFF2-40B4-BE49-F238E27FC236}">
                <a16:creationId xmlns:a16="http://schemas.microsoft.com/office/drawing/2014/main" id="{31FFC008-9C4B-BB79-13EF-E3E28AF0285F}"/>
              </a:ext>
            </a:extLst>
          </p:cNvPr>
          <p:cNvSpPr>
            <a:spLocks noGrp="1"/>
          </p:cNvSpPr>
          <p:nvPr>
            <p:ph sz="quarter" idx="18" hasCustomPrompt="1"/>
          </p:nvPr>
        </p:nvSpPr>
        <p:spPr>
          <a:xfrm>
            <a:off x="4428872" y="2878052"/>
            <a:ext cx="3152775" cy="2557463"/>
          </a:xfrm>
        </p:spPr>
        <p:txBody>
          <a:bodyPr lIns="91440"/>
          <a:lstStyle>
            <a:lvl1pPr marL="0" indent="0">
              <a:buNone/>
              <a:defRPr sz="24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15">
            <a:extLst>
              <a:ext uri="{FF2B5EF4-FFF2-40B4-BE49-F238E27FC236}">
                <a16:creationId xmlns:a16="http://schemas.microsoft.com/office/drawing/2014/main" id="{24FE1E40-4668-3A25-AAEB-34B59D71BB2E}"/>
              </a:ext>
            </a:extLst>
          </p:cNvPr>
          <p:cNvSpPr>
            <a:spLocks noGrp="1"/>
          </p:cNvSpPr>
          <p:nvPr>
            <p:ph sz="quarter" idx="16" hasCustomPrompt="1"/>
          </p:nvPr>
        </p:nvSpPr>
        <p:spPr>
          <a:xfrm>
            <a:off x="8556170" y="839520"/>
            <a:ext cx="2600779" cy="4915168"/>
          </a:xfrm>
          <a:noFill/>
        </p:spPr>
        <p:txBody>
          <a:bodyPr/>
          <a:lstStyle>
            <a:lvl1pPr marL="457200" indent="-457200">
              <a:spcBef>
                <a:spcPts val="1200"/>
              </a:spcBef>
              <a:spcAft>
                <a:spcPts val="200"/>
              </a:spcAft>
              <a:buFont typeface="+mj-lt"/>
              <a:buAutoNum type="arabicPeriod"/>
              <a:defRPr/>
            </a:lvl1pPr>
            <a:lvl2pPr marL="544068" indent="-342900">
              <a:spcBef>
                <a:spcPts val="1200"/>
              </a:spcBef>
              <a:spcAft>
                <a:spcPts val="200"/>
              </a:spcAft>
              <a:buFont typeface="+mj-lt"/>
              <a:buAutoNum type="arabicPeriod"/>
              <a:defRPr/>
            </a:lvl2pPr>
            <a:lvl3pPr marL="726948" indent="-342900">
              <a:spcBef>
                <a:spcPts val="1200"/>
              </a:spcBef>
              <a:spcAft>
                <a:spcPts val="200"/>
              </a:spcAft>
              <a:buFont typeface="+mj-lt"/>
              <a:buAutoNum type="arabicPeriod"/>
              <a:defRPr/>
            </a:lvl3pPr>
            <a:lvl4pPr marL="909828" indent="-342900">
              <a:spcBef>
                <a:spcPts val="1200"/>
              </a:spcBef>
              <a:spcAft>
                <a:spcPts val="200"/>
              </a:spcAft>
              <a:buFont typeface="+mj-lt"/>
              <a:buAutoNum type="arabicPeriod"/>
              <a:defRPr/>
            </a:lvl4pPr>
            <a:lvl5pPr marL="1092708" indent="-342900">
              <a:spcBef>
                <a:spcPts val="1200"/>
              </a:spcBef>
              <a:spcAft>
                <a:spcPts val="200"/>
              </a:spcAft>
              <a:buFont typeface="+mj-lt"/>
              <a:buAutoNum type="arabicPeriod"/>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9E592754-9FDD-4637-8931-8898DCEA2DAF}"/>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 name="Straight Connector 7">
            <a:extLst>
              <a:ext uri="{FF2B5EF4-FFF2-40B4-BE49-F238E27FC236}">
                <a16:creationId xmlns:a16="http://schemas.microsoft.com/office/drawing/2014/main" id="{4D4A9276-3942-47EA-B16C-FEF66FB6F290}"/>
              </a:ext>
              <a:ext uri="{C183D7F6-B498-43B3-948B-1728B52AA6E4}">
                <adec:decorative xmlns:adec="http://schemas.microsoft.com/office/drawing/2017/decorative" val="1"/>
              </a:ext>
            </a:extLst>
          </p:cNvPr>
          <p:cNvCxnSpPr>
            <a:cxnSpLocks/>
          </p:cNvCxnSpPr>
          <p:nvPr userDrawn="1"/>
        </p:nvCxnSpPr>
        <p:spPr>
          <a:xfrm>
            <a:off x="1092128" y="2723126"/>
            <a:ext cx="646743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63183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0918782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a:t>Presentation Title</a:t>
            </a:r>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33236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708489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a:t>Presentation Title</a:t>
            </a:r>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76516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a:t>20XX</a:t>
            </a:r>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9718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A8464DCA-A9BF-A892-3059-84E13570D01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0702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a:t>20XX</a:t>
            </a:r>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a:t>Presentation Title</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52646308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20XX</a:t>
            </a:r>
            <a:endParaRPr lang="en-US" dirty="0"/>
          </a:p>
        </p:txBody>
      </p:sp>
      <p:sp>
        <p:nvSpPr>
          <p:cNvPr id="6" name="Footer Placeholder 5"/>
          <p:cNvSpPr>
            <a:spLocks noGrp="1"/>
          </p:cNvSpPr>
          <p:nvPr>
            <p:ph type="ftr" sz="quarter" idx="11"/>
          </p:nvPr>
        </p:nvSpPr>
        <p:spPr>
          <a:xfrm>
            <a:off x="1097279" y="6446838"/>
            <a:ext cx="6818262" cy="365125"/>
          </a:xfrm>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067757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a:t>20XX</a:t>
            </a:r>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560720"/>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80" r:id="rId15"/>
    <p:sldLayoutId id="2147483781" r:id="rId16"/>
    <p:sldLayoutId id="2147483782" r:id="rId17"/>
    <p:sldLayoutId id="2147483784" r:id="rId18"/>
    <p:sldLayoutId id="2147483786" r:id="rId19"/>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 group of people sitting at a table">
            <a:extLst>
              <a:ext uri="{FF2B5EF4-FFF2-40B4-BE49-F238E27FC236}">
                <a16:creationId xmlns:a16="http://schemas.microsoft.com/office/drawing/2014/main" id="{6BEAD192-141F-FDDE-021B-8674B81EECD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3" r="13"/>
          <a:stretch/>
        </p:blipFill>
        <p:spPr/>
      </p:pic>
      <p:sp>
        <p:nvSpPr>
          <p:cNvPr id="6" name="Title 5">
            <a:extLst>
              <a:ext uri="{FF2B5EF4-FFF2-40B4-BE49-F238E27FC236}">
                <a16:creationId xmlns:a16="http://schemas.microsoft.com/office/drawing/2014/main" id="{8C834208-78D3-55FF-0568-AC7434753C76}"/>
              </a:ext>
            </a:extLst>
          </p:cNvPr>
          <p:cNvSpPr>
            <a:spLocks noGrp="1"/>
          </p:cNvSpPr>
          <p:nvPr>
            <p:ph type="ctrTitle"/>
          </p:nvPr>
        </p:nvSpPr>
        <p:spPr>
          <a:xfrm>
            <a:off x="-216746" y="2657688"/>
            <a:ext cx="7537703" cy="2926080"/>
          </a:xfrm>
        </p:spPr>
        <p:txBody>
          <a:bodyPr/>
          <a:lstStyle/>
          <a:p>
            <a:r>
              <a:rPr lang="en-US" dirty="0"/>
              <a:t>Just Culture</a:t>
            </a:r>
            <a:br>
              <a:rPr lang="en-US" dirty="0"/>
            </a:br>
            <a:r>
              <a:rPr lang="en-US" sz="2000" dirty="0"/>
              <a:t>Scott Cacal</a:t>
            </a:r>
            <a:br>
              <a:rPr lang="en-US" sz="2000" dirty="0"/>
            </a:br>
            <a:r>
              <a:rPr lang="en-US" sz="2000" dirty="0"/>
              <a:t>2.23.2025</a:t>
            </a:r>
            <a:br>
              <a:rPr lang="en-US" sz="2000" dirty="0"/>
            </a:br>
            <a:r>
              <a:rPr lang="en-US" sz="2000" dirty="0"/>
              <a:t>CSD 380</a:t>
            </a:r>
            <a:br>
              <a:rPr lang="en-US" sz="2000" dirty="0"/>
            </a:br>
            <a:r>
              <a:rPr lang="en-US" sz="2000"/>
              <a:t>Module 9.2</a:t>
            </a:r>
            <a:endParaRPr lang="en-US" sz="2000" dirty="0"/>
          </a:p>
        </p:txBody>
      </p:sp>
    </p:spTree>
    <p:extLst>
      <p:ext uri="{BB962C8B-B14F-4D97-AF65-F5344CB8AC3E}">
        <p14:creationId xmlns:p14="http://schemas.microsoft.com/office/powerpoint/2010/main" val="2076879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21C3D74-CBD0-AEEC-7CF1-ED875B10D2FB}"/>
              </a:ext>
            </a:extLst>
          </p:cNvPr>
          <p:cNvSpPr>
            <a:spLocks noGrp="1"/>
          </p:cNvSpPr>
          <p:nvPr>
            <p:ph idx="1"/>
          </p:nvPr>
        </p:nvSpPr>
        <p:spPr/>
        <p:txBody>
          <a:bodyPr/>
          <a:lstStyle/>
          <a:p>
            <a:r>
              <a:rPr lang="en-US" dirty="0"/>
              <a:t>Introduction</a:t>
            </a:r>
          </a:p>
          <a:p>
            <a:r>
              <a:rPr lang="en-US" dirty="0"/>
              <a:t>Benefits to DevOps</a:t>
            </a:r>
          </a:p>
          <a:p>
            <a:r>
              <a:rPr lang="en-US" dirty="0"/>
              <a:t>Benefits Continued</a:t>
            </a:r>
          </a:p>
          <a:p>
            <a:r>
              <a:rPr lang="en-US" dirty="0"/>
              <a:t>Drawbacks</a:t>
            </a:r>
          </a:p>
          <a:p>
            <a:r>
              <a:rPr lang="en-US" dirty="0"/>
              <a:t>Final Takeaway</a:t>
            </a:r>
          </a:p>
        </p:txBody>
      </p:sp>
    </p:spTree>
    <p:extLst>
      <p:ext uri="{BB962C8B-B14F-4D97-AF65-F5344CB8AC3E}">
        <p14:creationId xmlns:p14="http://schemas.microsoft.com/office/powerpoint/2010/main" val="3648163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06819-AA5B-295D-8572-4858952DAE71}"/>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FA83709-886B-3B06-E9F0-11D361B52E6D}"/>
              </a:ext>
            </a:extLst>
          </p:cNvPr>
          <p:cNvSpPr>
            <a:spLocks noGrp="1"/>
          </p:cNvSpPr>
          <p:nvPr>
            <p:ph idx="1"/>
          </p:nvPr>
        </p:nvSpPr>
        <p:spPr/>
        <p:txBody>
          <a:bodyPr>
            <a:normAutofit/>
          </a:bodyPr>
          <a:lstStyle/>
          <a:p>
            <a:r>
              <a:rPr lang="en-US" dirty="0"/>
              <a:t>If we think of all the software and application we use in our lives, furthermore, the ones we use to make it through the day it.  Although it may be extreme, but I think we can say these companies have our lives in their hands.</a:t>
            </a:r>
          </a:p>
          <a:p>
            <a:r>
              <a:rPr lang="en-US" dirty="0"/>
              <a:t>This is why the expectation for quality product is pushed.  But when in issue slips through the cracks and operation is down.  It might not be enough to fix the issue and start back up.</a:t>
            </a:r>
          </a:p>
          <a:p>
            <a:r>
              <a:rPr lang="en-US" dirty="0"/>
              <a:t>This is where, Just Culture, falls into play. It is a system that holds organization and individuals accountable.</a:t>
            </a:r>
          </a:p>
        </p:txBody>
      </p:sp>
    </p:spTree>
    <p:extLst>
      <p:ext uri="{BB962C8B-B14F-4D97-AF65-F5344CB8AC3E}">
        <p14:creationId xmlns:p14="http://schemas.microsoft.com/office/powerpoint/2010/main" val="1666731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416DB-BC4C-330B-1179-90F5684F6C18}"/>
              </a:ext>
            </a:extLst>
          </p:cNvPr>
          <p:cNvSpPr>
            <a:spLocks noGrp="1"/>
          </p:cNvSpPr>
          <p:nvPr>
            <p:ph type="title"/>
          </p:nvPr>
        </p:nvSpPr>
        <p:spPr>
          <a:xfrm>
            <a:off x="5131676" y="717973"/>
            <a:ext cx="6024004" cy="1357157"/>
          </a:xfrm>
        </p:spPr>
        <p:txBody>
          <a:bodyPr/>
          <a:lstStyle/>
          <a:p>
            <a:r>
              <a:rPr lang="en-US" dirty="0"/>
              <a:t>Benefits to DevOps</a:t>
            </a:r>
          </a:p>
        </p:txBody>
      </p:sp>
      <p:pic>
        <p:nvPicPr>
          <p:cNvPr id="6" name="Content Placeholder 14" descr="Office clerk searching for files">
            <a:extLst>
              <a:ext uri="{FF2B5EF4-FFF2-40B4-BE49-F238E27FC236}">
                <a16:creationId xmlns:a16="http://schemas.microsoft.com/office/drawing/2014/main" id="{08637BD7-EBE7-9B0F-2D96-E02697A450F5}"/>
              </a:ext>
            </a:extLst>
          </p:cNvPr>
          <p:cNvPicPr>
            <a:picLocks noGrp="1" noChangeAspect="1"/>
          </p:cNvPicPr>
          <p:nvPr>
            <p:ph sz="quarter" idx="15"/>
          </p:nvPr>
        </p:nvPicPr>
        <p:blipFill rotWithShape="1">
          <a:blip r:embed="rId3" cstate="print">
            <a:extLst>
              <a:ext uri="{28A0092B-C50C-407E-A947-70E740481C1C}">
                <a14:useLocalDpi xmlns:a14="http://schemas.microsoft.com/office/drawing/2010/main"/>
              </a:ext>
            </a:extLst>
          </a:blip>
          <a:stretch/>
        </p:blipFill>
        <p:spPr>
          <a:xfrm>
            <a:off x="640888" y="288896"/>
            <a:ext cx="4064924" cy="2797233"/>
          </a:xfrm>
        </p:spPr>
      </p:pic>
      <p:pic>
        <p:nvPicPr>
          <p:cNvPr id="7" name="Content Placeholder 19" descr="Three women brainstorming">
            <a:extLst>
              <a:ext uri="{FF2B5EF4-FFF2-40B4-BE49-F238E27FC236}">
                <a16:creationId xmlns:a16="http://schemas.microsoft.com/office/drawing/2014/main" id="{C5646C18-01E0-75C8-7655-4411D8143C91}"/>
              </a:ext>
            </a:extLst>
          </p:cNvPr>
          <p:cNvPicPr>
            <a:picLocks noGrp="1" noChangeAspect="1"/>
          </p:cNvPicPr>
          <p:nvPr>
            <p:ph sz="quarter" idx="16"/>
          </p:nvPr>
        </p:nvPicPr>
        <p:blipFill rotWithShape="1">
          <a:blip r:embed="rId4" cstate="print">
            <a:extLst>
              <a:ext uri="{28A0092B-C50C-407E-A947-70E740481C1C}">
                <a14:useLocalDpi xmlns:a14="http://schemas.microsoft.com/office/drawing/2010/main"/>
              </a:ext>
            </a:extLst>
          </a:blip>
          <a:stretch/>
        </p:blipFill>
        <p:spPr>
          <a:xfrm>
            <a:off x="639763" y="3417230"/>
            <a:ext cx="4067175" cy="2800077"/>
          </a:xfrm>
        </p:spPr>
      </p:pic>
      <p:sp>
        <p:nvSpPr>
          <p:cNvPr id="5" name="Content Placeholder 4">
            <a:extLst>
              <a:ext uri="{FF2B5EF4-FFF2-40B4-BE49-F238E27FC236}">
                <a16:creationId xmlns:a16="http://schemas.microsoft.com/office/drawing/2014/main" id="{DF71E581-3C99-81DE-3F57-81E7595DC350}"/>
              </a:ext>
            </a:extLst>
          </p:cNvPr>
          <p:cNvSpPr>
            <a:spLocks noGrp="1"/>
          </p:cNvSpPr>
          <p:nvPr>
            <p:ph idx="1"/>
          </p:nvPr>
        </p:nvSpPr>
        <p:spPr/>
        <p:txBody>
          <a:bodyPr/>
          <a:lstStyle/>
          <a:p>
            <a:r>
              <a:rPr lang="en-US" dirty="0"/>
              <a:t>As we know, DevOps practices are key to software delivery. And part of that continuous integration to better development is continuous monitoring.</a:t>
            </a:r>
          </a:p>
          <a:p>
            <a:r>
              <a:rPr lang="en-US" dirty="0"/>
              <a:t>While the overall goal of Just Culture – accountability – may appear frightening it should be embraced as this encourages teams to learn from mistakes and accept responsibility to course correct.</a:t>
            </a:r>
          </a:p>
        </p:txBody>
      </p:sp>
    </p:spTree>
    <p:extLst>
      <p:ext uri="{BB962C8B-B14F-4D97-AF65-F5344CB8AC3E}">
        <p14:creationId xmlns:p14="http://schemas.microsoft.com/office/powerpoint/2010/main" val="1900868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9AD8A-1DD0-5798-279E-723AFBF21AB2}"/>
              </a:ext>
            </a:extLst>
          </p:cNvPr>
          <p:cNvSpPr>
            <a:spLocks noGrp="1"/>
          </p:cNvSpPr>
          <p:nvPr>
            <p:ph type="title"/>
          </p:nvPr>
        </p:nvSpPr>
        <p:spPr/>
        <p:txBody>
          <a:bodyPr/>
          <a:lstStyle/>
          <a:p>
            <a:r>
              <a:rPr lang="en-US" dirty="0"/>
              <a:t>Benefits Continued</a:t>
            </a:r>
          </a:p>
        </p:txBody>
      </p:sp>
      <p:sp>
        <p:nvSpPr>
          <p:cNvPr id="5" name="Content Placeholder 4">
            <a:extLst>
              <a:ext uri="{FF2B5EF4-FFF2-40B4-BE49-F238E27FC236}">
                <a16:creationId xmlns:a16="http://schemas.microsoft.com/office/drawing/2014/main" id="{92CFD42C-9F4E-2D2B-754C-DED3325D89CF}"/>
              </a:ext>
            </a:extLst>
          </p:cNvPr>
          <p:cNvSpPr>
            <a:spLocks noGrp="1"/>
          </p:cNvSpPr>
          <p:nvPr>
            <p:ph idx="13"/>
          </p:nvPr>
        </p:nvSpPr>
        <p:spPr>
          <a:xfrm>
            <a:off x="1280160" y="2183367"/>
            <a:ext cx="9895572" cy="3914850"/>
          </a:xfrm>
        </p:spPr>
        <p:txBody>
          <a:bodyPr>
            <a:normAutofit lnSpcReduction="10000"/>
          </a:bodyPr>
          <a:lstStyle/>
          <a:p>
            <a:r>
              <a:rPr lang="en-US" dirty="0"/>
              <a:t>A well integrated Just Culture can garner the highlights of DevOps or Agile methodologies, but </a:t>
            </a:r>
          </a:p>
          <a:p>
            <a:pPr lvl="1"/>
            <a:r>
              <a:rPr lang="en-US" dirty="0"/>
              <a:t>Fostering Collaboration</a:t>
            </a:r>
          </a:p>
          <a:p>
            <a:pPr lvl="2"/>
            <a:r>
              <a:rPr lang="en-US" dirty="0"/>
              <a:t>Encouraging Open Communication</a:t>
            </a:r>
          </a:p>
          <a:p>
            <a:pPr lvl="1"/>
            <a:r>
              <a:rPr lang="en-US" dirty="0"/>
              <a:t>Recognition </a:t>
            </a:r>
          </a:p>
          <a:p>
            <a:pPr lvl="1"/>
            <a:r>
              <a:rPr lang="en-US" dirty="0"/>
              <a:t>Shared Responsibilities Among Teams</a:t>
            </a:r>
          </a:p>
          <a:p>
            <a:pPr lvl="1"/>
            <a:r>
              <a:rPr lang="en-US" dirty="0"/>
              <a:t>Instilling a Culture of Adaptation</a:t>
            </a:r>
          </a:p>
          <a:p>
            <a:pPr lvl="2"/>
            <a:r>
              <a:rPr lang="en-US" dirty="0"/>
              <a:t>Embracing Changes to Improve Development</a:t>
            </a:r>
          </a:p>
        </p:txBody>
      </p:sp>
    </p:spTree>
    <p:extLst>
      <p:ext uri="{BB962C8B-B14F-4D97-AF65-F5344CB8AC3E}">
        <p14:creationId xmlns:p14="http://schemas.microsoft.com/office/powerpoint/2010/main" val="4288213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8" descr="Business team brainstorming">
            <a:extLst>
              <a:ext uri="{FF2B5EF4-FFF2-40B4-BE49-F238E27FC236}">
                <a16:creationId xmlns:a16="http://schemas.microsoft.com/office/drawing/2014/main" id="{424B3BE0-07C0-D05C-0B61-4BE33E9E08F6}"/>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t="27277" b="27277"/>
          <a:stretch/>
        </p:blipFill>
        <p:spPr>
          <a:xfrm>
            <a:off x="6712139" y="2147147"/>
            <a:ext cx="5080234" cy="2858346"/>
          </a:xfrm>
        </p:spPr>
      </p:pic>
      <p:sp>
        <p:nvSpPr>
          <p:cNvPr id="3" name="Title 2">
            <a:extLst>
              <a:ext uri="{FF2B5EF4-FFF2-40B4-BE49-F238E27FC236}">
                <a16:creationId xmlns:a16="http://schemas.microsoft.com/office/drawing/2014/main" id="{FB207F5D-5F40-264B-0403-3682CB3DC65D}"/>
              </a:ext>
            </a:extLst>
          </p:cNvPr>
          <p:cNvSpPr>
            <a:spLocks noGrp="1"/>
          </p:cNvSpPr>
          <p:nvPr>
            <p:ph type="ctrTitle"/>
          </p:nvPr>
        </p:nvSpPr>
        <p:spPr>
          <a:xfrm>
            <a:off x="399627" y="979798"/>
            <a:ext cx="6062133" cy="1885322"/>
          </a:xfrm>
        </p:spPr>
        <p:txBody>
          <a:bodyPr tIns="274320" rIns="822960" bIns="914400" anchor="b" anchorCtr="0"/>
          <a:lstStyle/>
          <a:p>
            <a:r>
              <a:rPr lang="en-US" dirty="0"/>
              <a:t>Drawbacks</a:t>
            </a:r>
          </a:p>
        </p:txBody>
      </p:sp>
      <p:sp>
        <p:nvSpPr>
          <p:cNvPr id="4" name="Subtitle 3">
            <a:extLst>
              <a:ext uri="{FF2B5EF4-FFF2-40B4-BE49-F238E27FC236}">
                <a16:creationId xmlns:a16="http://schemas.microsoft.com/office/drawing/2014/main" id="{44B5DA33-D8F1-18AD-FDB2-F6C8B3E0ACA1}"/>
              </a:ext>
            </a:extLst>
          </p:cNvPr>
          <p:cNvSpPr>
            <a:spLocks noGrp="1"/>
          </p:cNvSpPr>
          <p:nvPr>
            <p:ph type="subTitle" idx="1"/>
          </p:nvPr>
        </p:nvSpPr>
        <p:spPr>
          <a:xfrm>
            <a:off x="1039066" y="2147147"/>
            <a:ext cx="5673073" cy="3352800"/>
          </a:xfrm>
        </p:spPr>
        <p:txBody>
          <a:bodyPr>
            <a:normAutofit fontScale="85000" lnSpcReduction="10000"/>
          </a:bodyPr>
          <a:lstStyle/>
          <a:p>
            <a:r>
              <a:rPr lang="en-US" dirty="0"/>
              <a:t>Some key drawbacks to Just Culture to keep in mind is that it may have individuals feel as the organization is a “no-blame culture” as responsibility is spread across the team.</a:t>
            </a:r>
          </a:p>
          <a:p>
            <a:r>
              <a:rPr lang="en-US" dirty="0"/>
              <a:t>You may also have a sense to protect yourself and the team from any repercussions therefore a fear or reporting may occur.</a:t>
            </a:r>
          </a:p>
          <a:p>
            <a:r>
              <a:rPr lang="en-US" dirty="0"/>
              <a:t>And when it comes to taking responsibility, naturally blame-shifting may occur which takes focus away from what is most important, resolving a system issue</a:t>
            </a:r>
          </a:p>
        </p:txBody>
      </p:sp>
    </p:spTree>
    <p:extLst>
      <p:ext uri="{BB962C8B-B14F-4D97-AF65-F5344CB8AC3E}">
        <p14:creationId xmlns:p14="http://schemas.microsoft.com/office/powerpoint/2010/main" val="3042288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613C2-6656-2A43-ABCE-B021D6A3530F}"/>
              </a:ext>
            </a:extLst>
          </p:cNvPr>
          <p:cNvSpPr>
            <a:spLocks noGrp="1"/>
          </p:cNvSpPr>
          <p:nvPr>
            <p:ph type="title"/>
          </p:nvPr>
        </p:nvSpPr>
        <p:spPr/>
        <p:txBody>
          <a:bodyPr/>
          <a:lstStyle/>
          <a:p>
            <a:r>
              <a:rPr lang="en-US" dirty="0"/>
              <a:t>Final Takeaway</a:t>
            </a:r>
          </a:p>
        </p:txBody>
      </p:sp>
      <p:sp>
        <p:nvSpPr>
          <p:cNvPr id="9" name="Content Placeholder 8">
            <a:extLst>
              <a:ext uri="{FF2B5EF4-FFF2-40B4-BE49-F238E27FC236}">
                <a16:creationId xmlns:a16="http://schemas.microsoft.com/office/drawing/2014/main" id="{E388F45F-4CEA-2255-ACB1-3478FBC2A03C}"/>
              </a:ext>
            </a:extLst>
          </p:cNvPr>
          <p:cNvSpPr>
            <a:spLocks noGrp="1"/>
          </p:cNvSpPr>
          <p:nvPr>
            <p:ph sz="quarter" idx="17"/>
          </p:nvPr>
        </p:nvSpPr>
        <p:spPr>
          <a:xfrm>
            <a:off x="1035050" y="2878052"/>
            <a:ext cx="6546596" cy="2557463"/>
          </a:xfrm>
        </p:spPr>
        <p:txBody>
          <a:bodyPr>
            <a:normAutofit lnSpcReduction="10000"/>
          </a:bodyPr>
          <a:lstStyle/>
          <a:p>
            <a:r>
              <a:rPr lang="en-US" dirty="0"/>
              <a:t>When it comes to speedy delivery, a well integrated Just Culture can be helpful for that. And, the benefit of recognition (the bad and good) is an important highlight to end with.  When many organization have a primary focus on capital and operation, recognition can be valuable for your personal growth.</a:t>
            </a:r>
          </a:p>
        </p:txBody>
      </p:sp>
    </p:spTree>
    <p:extLst>
      <p:ext uri="{BB962C8B-B14F-4D97-AF65-F5344CB8AC3E}">
        <p14:creationId xmlns:p14="http://schemas.microsoft.com/office/powerpoint/2010/main" val="1948030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standing in front of a group of people">
            <a:extLst>
              <a:ext uri="{FF2B5EF4-FFF2-40B4-BE49-F238E27FC236}">
                <a16:creationId xmlns:a16="http://schemas.microsoft.com/office/drawing/2014/main" id="{09326C02-AA2C-C412-E1A4-A2EAFAA84AEF}"/>
              </a:ext>
            </a:extLst>
          </p:cNvPr>
          <p:cNvPicPr>
            <a:picLocks noGrp="1" noChangeAspect="1"/>
          </p:cNvPicPr>
          <p:nvPr>
            <p:ph type="pic" sz="quarter" idx="13"/>
          </p:nvPr>
        </p:nvPicPr>
        <p:blipFill>
          <a:blip r:embed="rId3"/>
          <a:srcRect l="7" r="7"/>
          <a:stretch/>
        </p:blipFill>
        <p:spPr/>
      </p:pic>
      <p:sp>
        <p:nvSpPr>
          <p:cNvPr id="3" name="Title 2">
            <a:extLst>
              <a:ext uri="{FF2B5EF4-FFF2-40B4-BE49-F238E27FC236}">
                <a16:creationId xmlns:a16="http://schemas.microsoft.com/office/drawing/2014/main" id="{3F5278DA-6C8A-199D-CC43-831ACF8AF132}"/>
              </a:ext>
            </a:extLst>
          </p:cNvPr>
          <p:cNvSpPr>
            <a:spLocks noGrp="1"/>
          </p:cNvSpPr>
          <p:nvPr>
            <p:ph type="ctrTitle"/>
          </p:nvPr>
        </p:nvSpPr>
        <p:spPr>
          <a:xfrm>
            <a:off x="4654297" y="677333"/>
            <a:ext cx="7537703" cy="4953848"/>
          </a:xfrm>
        </p:spPr>
        <p:txBody>
          <a:bodyPr bIns="548640" anchor="b" anchorCtr="0"/>
          <a:lstStyle/>
          <a:p>
            <a:br>
              <a:rPr lang="en-US" dirty="0"/>
            </a:br>
            <a:r>
              <a:rPr lang="en-US" dirty="0"/>
              <a:t>References</a:t>
            </a:r>
            <a:br>
              <a:rPr lang="en-US" dirty="0"/>
            </a:br>
            <a:br>
              <a:rPr lang="en-US" sz="1200" dirty="0"/>
            </a:br>
            <a:r>
              <a:rPr lang="en-US" sz="1200" dirty="0" err="1"/>
              <a:t>Konsevych</a:t>
            </a:r>
            <a:r>
              <a:rPr lang="en-US" sz="1200" dirty="0"/>
              <a:t>, Yuriy “Cultural Shifts in DevOps: Fostering Collaboration and Agility” . 2023 . https://www.romexsoft.com/blog/cultural-shifts-in-devops/#:~:text=DevOps%20is%20more%20than%20a,failure%20as%20a%20learning%20tool. </a:t>
            </a:r>
            <a:r>
              <a:rPr lang="en-US" sz="1200" dirty="0" err="1"/>
              <a:t>Romexsoft</a:t>
            </a:r>
            <a:br>
              <a:rPr lang="en-US" sz="1200" dirty="0"/>
            </a:br>
            <a:br>
              <a:rPr lang="en-US" sz="1200" dirty="0"/>
            </a:br>
            <a:r>
              <a:rPr lang="en-US" sz="1200" dirty="0"/>
              <a:t>Larson, </a:t>
            </a:r>
            <a:r>
              <a:rPr lang="en-US" sz="1200" dirty="0" err="1"/>
              <a:t>Kadom</a:t>
            </a:r>
            <a:r>
              <a:rPr lang="en-US" sz="1200" dirty="0"/>
              <a:t>, </a:t>
            </a:r>
            <a:r>
              <a:rPr lang="en-US" sz="1200" dirty="0" err="1"/>
              <a:t>Slanetz</a:t>
            </a:r>
            <a:r>
              <a:rPr lang="en-US" sz="1200" dirty="0"/>
              <a:t> “Just Culture: Balancing Accountability with Quality and Safety” . 2019 . https://www.rsna.org/news/2019/february/just-culture-background#:~:text=streamlined%20and%20effective.%E2%80%9D-,Dr.,dominant%20model%2C%E2%80%9D%20he%20said. RSNA</a:t>
            </a:r>
            <a:br>
              <a:rPr lang="en-US" sz="1200" dirty="0"/>
            </a:br>
            <a:br>
              <a:rPr lang="en-US" sz="1200" dirty="0"/>
            </a:br>
            <a:r>
              <a:rPr lang="en-US" sz="1200" dirty="0"/>
              <a:t>“What Is Just Culture? Changing the way we think about errors to improve patient safety and staff satisfaction” . https://www.brighamandwomensfaulkner.org/about-bwfh/news/what-is-just-culture-changing-the-way-we-think-about-errors-to-improve-patient-safety-and-staff-satisfaction#:~:text=%E2%80%9CJust%20Culture%E2%80%9D%20refers%20to%20a,a%20fair%20and%20just%20manner. Mass General Brigham</a:t>
            </a:r>
            <a:br>
              <a:rPr lang="en-US" sz="1200" dirty="0"/>
            </a:br>
            <a:br>
              <a:rPr lang="en-US" sz="1200" dirty="0"/>
            </a:br>
            <a:endParaRPr lang="en-US" sz="1200" dirty="0"/>
          </a:p>
        </p:txBody>
      </p:sp>
    </p:spTree>
    <p:extLst>
      <p:ext uri="{BB962C8B-B14F-4D97-AF65-F5344CB8AC3E}">
        <p14:creationId xmlns:p14="http://schemas.microsoft.com/office/powerpoint/2010/main" val="2972507386"/>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E6FD3E-3033-4D44-9759-980DCC3E7F4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AA887178-918B-41B5-90B5-AF84E76A4227}">
  <ds:schemaRefs>
    <ds:schemaRef ds:uri="http://schemas.microsoft.com/sharepoint/v3/contenttype/forms"/>
  </ds:schemaRefs>
</ds:datastoreItem>
</file>

<file path=customXml/itemProps3.xml><?xml version="1.0" encoding="utf-8"?>
<ds:datastoreItem xmlns:ds="http://schemas.openxmlformats.org/officeDocument/2006/customXml" ds:itemID="{6FDF0338-C524-4CF6-9268-3569B65741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{D5700358-159A-4C0E-B338-7FD254FC6AE4}tf22581678_win32</Template>
  <TotalTime>49</TotalTime>
  <Words>570</Words>
  <Application>Microsoft Office PowerPoint</Application>
  <PresentationFormat>Widescreen</PresentationFormat>
  <Paragraphs>37</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Aptos</vt:lpstr>
      <vt:lpstr>Arial</vt:lpstr>
      <vt:lpstr>Calibri</vt:lpstr>
      <vt:lpstr>Calibri Light</vt:lpstr>
      <vt:lpstr>RetrospectVTI</vt:lpstr>
      <vt:lpstr>Just Culture Scott Cacal 2.23.2025 CSD 380 Module 9.2</vt:lpstr>
      <vt:lpstr>Agenda</vt:lpstr>
      <vt:lpstr>Introduction</vt:lpstr>
      <vt:lpstr>Benefits to DevOps</vt:lpstr>
      <vt:lpstr>Benefits Continued</vt:lpstr>
      <vt:lpstr>Drawbacks</vt:lpstr>
      <vt:lpstr>Final Takeaway</vt:lpstr>
      <vt:lpstr> References  Konsevych, Yuriy “Cultural Shifts in DevOps: Fostering Collaboration and Agility” . 2023 . https://www.romexsoft.com/blog/cultural-shifts-in-devops/#:~:text=DevOps%20is%20more%20than%20a,failure%20as%20a%20learning%20tool. Romexsoft  Larson, Kadom, Slanetz “Just Culture: Balancing Accountability with Quality and Safety” . 2019 . https://www.rsna.org/news/2019/february/just-culture-background#:~:text=streamlined%20and%20effective.%E2%80%9D-,Dr.,dominant%20model%2C%E2%80%9D%20he%20said. RSNA  “What Is Just Culture? Changing the way we think about errors to improve patient safety and staff satisfaction” . https://www.brighamandwomensfaulkner.org/about-bwfh/news/what-is-just-culture-changing-the-way-we-think-about-errors-to-improve-patient-safety-and-staff-satisfaction#:~:text=%E2%80%9CJust%20Culture%E2%80%9D%20refers%20to%20a,a%20fair%20and%20just%20manner. Mass General Brigham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Scott Cacal</dc:creator>
  <cp:lastModifiedBy>Scott Cacal</cp:lastModifiedBy>
  <cp:revision>3</cp:revision>
  <dcterms:created xsi:type="dcterms:W3CDTF">2025-02-23T18:26:13Z</dcterms:created>
  <dcterms:modified xsi:type="dcterms:W3CDTF">2025-02-23T19:16:10Z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